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Montserrat"/>
      <p:regular r:id="rId55"/>
      <p:bold r:id="rId56"/>
      <p:italic r:id="rId57"/>
      <p:boldItalic r:id="rId58"/>
    </p:embeddedFont>
    <p:embeddedFont>
      <p:font typeface="Lato"/>
      <p:regular r:id="rId59"/>
      <p:bold r:id="rId60"/>
      <p:italic r:id="rId61"/>
      <p:boldItalic r:id="rId62"/>
    </p:embeddedFont>
    <p:embeddedFont>
      <p:font typeface="Roboto Mon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F642513-474D-4702-BF6E-C1187A2914BF}">
  <a:tblStyle styleId="{0F642513-474D-4702-BF6E-C1187A2914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4.xml"/><Relationship Id="rId64" Type="http://schemas.openxmlformats.org/officeDocument/2006/relationships/font" Target="fonts/RobotoMono-bold.fntdata"/><Relationship Id="rId63" Type="http://schemas.openxmlformats.org/officeDocument/2006/relationships/font" Target="fonts/RobotoMono-regular.fntdata"/><Relationship Id="rId22" Type="http://schemas.openxmlformats.org/officeDocument/2006/relationships/slide" Target="slides/slide16.xml"/><Relationship Id="rId66" Type="http://schemas.openxmlformats.org/officeDocument/2006/relationships/font" Target="fonts/RobotoMono-boldItalic.fntdata"/><Relationship Id="rId21" Type="http://schemas.openxmlformats.org/officeDocument/2006/relationships/slide" Target="slides/slide15.xml"/><Relationship Id="rId65" Type="http://schemas.openxmlformats.org/officeDocument/2006/relationships/font" Target="fonts/RobotoMon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at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Montserrat-italic.fntdata"/><Relationship Id="rId12" Type="http://schemas.openxmlformats.org/officeDocument/2006/relationships/slide" Target="slides/slide6.xml"/><Relationship Id="rId56" Type="http://schemas.openxmlformats.org/officeDocument/2006/relationships/font" Target="fonts/Montserrat-bold.fntdata"/><Relationship Id="rId15" Type="http://schemas.openxmlformats.org/officeDocument/2006/relationships/slide" Target="slides/slide9.xml"/><Relationship Id="rId59" Type="http://schemas.openxmlformats.org/officeDocument/2006/relationships/font" Target="fonts/Lato-regular.fntdata"/><Relationship Id="rId14" Type="http://schemas.openxmlformats.org/officeDocument/2006/relationships/slide" Target="slides/slide8.xml"/><Relationship Id="rId58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a8cbd333d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1a8cbd333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a8cbd333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a8cbd333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a8cbd333d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a8cbd333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a8cbd333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a8cbd333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a8cbd333d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a8cbd333d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a8cbd333d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a8cbd333d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a8cbd333d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1a8cbd333d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a8cbd333d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1a8cbd333d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a8cbd333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1a8cbd333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a8cbd333d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a8cbd333d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a8cbd333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a8cbd333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a8cbd333d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a8cbd333d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ce156a9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1ce156a9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ce156a9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ce156a9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1ce156a9b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1ce156a9b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ce156a9b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ce156a9b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1a8cbd333d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1a8cbd333d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ce156a9b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1ce156a9b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a8cbd333d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a8cbd333d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a8cbd333d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a8cbd333d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a8cbd333d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a8cbd333d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a8cbd333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a8cbd333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a8cbd333d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a8cbd333d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a8cbd333d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a8cbd333d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a8cbd333d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1a8cbd333d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ce156a9b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ce156a9b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ce156a9b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ce156a9b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ce156a9b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1ce156a9b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ce156a9b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1ce156a9b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1ce156a9b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1ce156a9b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ce156a9b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1ce156a9b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a8cbd333d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1a8cbd333d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a8cbd333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a8cbd333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a8cbd333d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1a8cbd333d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a8cbd333d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1a8cbd333d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1a8cbd333d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1a8cbd333d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ce156a9b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1ce156a9b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1a8cbd333d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1a8cbd333d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ce156a9b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1ce156a9b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a8cbd333d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1a8cbd333d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1ce156a9b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1ce156a9b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1ce156a9b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1ce156a9b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a8cbd333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a8cbd333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a8cbd333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a8cbd333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a8cbd333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a8cbd333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a8cbd333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a8cbd333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a8cbd333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1a8cbd333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960650" y="798175"/>
            <a:ext cx="5981700" cy="21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7: Optimizar un modelo BERT para dispositivos móviles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068350" y="2872800"/>
            <a:ext cx="5694000" cy="12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Alumno: OLIVARES VENTURA, Ricardo Leonardo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Código: 20192002A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Curso: Procesamiento del Lenguaje Natural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Profesor: LARA AVILA, Cesar Jesus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ctrTitle"/>
          </p:nvPr>
        </p:nvSpPr>
        <p:spPr>
          <a:xfrm>
            <a:off x="1245450" y="411400"/>
            <a:ext cx="66531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Entradas del modelo</a:t>
            </a:r>
            <a:endParaRPr b="1"/>
          </a:p>
        </p:txBody>
      </p:sp>
      <p:sp>
        <p:nvSpPr>
          <p:cNvPr id="192" name="Google Shape;192;p22"/>
          <p:cNvSpPr txBox="1"/>
          <p:nvPr>
            <p:ph type="ctrTitle"/>
          </p:nvPr>
        </p:nvSpPr>
        <p:spPr>
          <a:xfrm>
            <a:off x="585625" y="1324600"/>
            <a:ext cx="7133400" cy="3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s" sz="1700">
                <a:latin typeface="Calibri"/>
                <a:ea typeface="Calibri"/>
                <a:cs typeface="Calibri"/>
                <a:sym typeface="Calibri"/>
              </a:rPr>
              <a:t>Párrafo: “BERT es un modelo de lenguaje basado en transformadores”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s" sz="1700">
                <a:latin typeface="Calibri"/>
                <a:ea typeface="Calibri"/>
                <a:cs typeface="Calibri"/>
                <a:sym typeface="Calibri"/>
              </a:rPr>
              <a:t>Pregunta “¿Qué es BERT?”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s" sz="1700">
                <a:latin typeface="Calibri"/>
                <a:ea typeface="Calibri"/>
                <a:cs typeface="Calibri"/>
                <a:sym typeface="Calibri"/>
              </a:rPr>
              <a:t>El modelo los concatena como: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s" sz="1700">
                <a:latin typeface="Roboto Mono"/>
                <a:ea typeface="Roboto Mono"/>
                <a:cs typeface="Roboto Mono"/>
                <a:sym typeface="Roboto Mono"/>
              </a:rPr>
              <a:t>[CLS] BERT es un modelo de lenguaje basado en transformadores . [SEP] ¿Qué es BERT? [SEP]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s" sz="1700">
                <a:latin typeface="Calibri"/>
                <a:ea typeface="Calibri"/>
                <a:cs typeface="Calibri"/>
                <a:sym typeface="Calibri"/>
              </a:rPr>
              <a:t>El token especial [CLS] se coloca al inicio y se utiliza para tareas de clasificación o como un resumen de toda la entrada, este token será la dirección en donde vamos a tratar de clasificar todo lo que venga después de nuestra oración.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s" sz="1700">
                <a:latin typeface="Calibri"/>
                <a:ea typeface="Calibri"/>
                <a:cs typeface="Calibri"/>
                <a:sym typeface="Calibri"/>
              </a:rPr>
              <a:t>[SEP] separa las dos frases y marca el final de cada segmento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ctrTitle"/>
          </p:nvPr>
        </p:nvSpPr>
        <p:spPr>
          <a:xfrm>
            <a:off x="154725" y="395925"/>
            <a:ext cx="91440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Representaciones del token</a:t>
            </a:r>
            <a:endParaRPr b="1"/>
          </a:p>
        </p:txBody>
      </p:sp>
      <p:graphicFrame>
        <p:nvGraphicFramePr>
          <p:cNvPr id="198" name="Google Shape;198;p23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{0F642513-474D-4702-BF6E-C1187A2914BF}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Token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Token Embedding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Positional Embedding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Segment Embedding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Representación Final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[CLS]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Vec(1)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 (1)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Seg(1)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Vec(1) + Pos(1) + Seg(1)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BERT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Vec(2)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 (2)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Seg(1)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Vec(2) + Pos(2) + Seg(1)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[SEP]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Vec(3)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 (3)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Seg(1)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Vec(3) + Pos(3) + Seg(1)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¿Qué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Vec(4)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 (4)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Seg(2)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Vec(4) + Pos(4) + Seg(2)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[SEP]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Vec(5)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 (5)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Seg(2)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Vec(5) + Pos(5) + Seg(2)</a:t>
                      </a:r>
                      <a:endParaRPr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ctrTitle"/>
          </p:nvPr>
        </p:nvSpPr>
        <p:spPr>
          <a:xfrm>
            <a:off x="154725" y="395925"/>
            <a:ext cx="91440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Representaciones del token</a:t>
            </a:r>
            <a:endParaRPr b="1"/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350" y="1281875"/>
            <a:ext cx="5880051" cy="34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ctrTitle"/>
          </p:nvPr>
        </p:nvSpPr>
        <p:spPr>
          <a:xfrm>
            <a:off x="154725" y="303100"/>
            <a:ext cx="91440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Procesamiento por BERT</a:t>
            </a:r>
            <a:endParaRPr b="1"/>
          </a:p>
        </p:txBody>
      </p:sp>
      <p:pic>
        <p:nvPicPr>
          <p:cNvPr id="210" name="Google Shape;210;p25"/>
          <p:cNvPicPr preferRelativeResize="0"/>
          <p:nvPr/>
        </p:nvPicPr>
        <p:blipFill rotWithShape="1">
          <a:blip r:embed="rId3">
            <a:alphaModFix/>
          </a:blip>
          <a:srcRect b="3532" l="0" r="5482" t="4479"/>
          <a:stretch/>
        </p:blipFill>
        <p:spPr>
          <a:xfrm>
            <a:off x="1862138" y="1219975"/>
            <a:ext cx="5419725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ctrTitle"/>
          </p:nvPr>
        </p:nvSpPr>
        <p:spPr>
          <a:xfrm>
            <a:off x="154725" y="303100"/>
            <a:ext cx="91440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Procesamiento por BERT</a:t>
            </a:r>
            <a:endParaRPr b="1"/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338" y="1339900"/>
            <a:ext cx="4735324" cy="36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ctrTitle"/>
          </p:nvPr>
        </p:nvSpPr>
        <p:spPr>
          <a:xfrm>
            <a:off x="154725" y="303100"/>
            <a:ext cx="91440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Componentes de BERT</a:t>
            </a:r>
            <a:endParaRPr b="1"/>
          </a:p>
        </p:txBody>
      </p:sp>
      <p:sp>
        <p:nvSpPr>
          <p:cNvPr id="222" name="Google Shape;222;p27"/>
          <p:cNvSpPr txBox="1"/>
          <p:nvPr>
            <p:ph type="ctrTitle"/>
          </p:nvPr>
        </p:nvSpPr>
        <p:spPr>
          <a:xfrm>
            <a:off x="2382725" y="1185100"/>
            <a:ext cx="5043900" cy="13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Embeddings</a:t>
            </a:r>
            <a:endParaRPr b="1"/>
          </a:p>
        </p:txBody>
      </p:sp>
      <p:sp>
        <p:nvSpPr>
          <p:cNvPr id="223" name="Google Shape;223;p27"/>
          <p:cNvSpPr txBox="1"/>
          <p:nvPr>
            <p:ph type="ctrTitle"/>
          </p:nvPr>
        </p:nvSpPr>
        <p:spPr>
          <a:xfrm>
            <a:off x="3024525" y="2221975"/>
            <a:ext cx="3404400" cy="13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Token Embedding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Positional Embedding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Segment Embedding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ctrTitle"/>
          </p:nvPr>
        </p:nvSpPr>
        <p:spPr>
          <a:xfrm>
            <a:off x="154725" y="303100"/>
            <a:ext cx="91440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Capas del Codificador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29" name="Google Shape;229;p28"/>
          <p:cNvSpPr txBox="1"/>
          <p:nvPr>
            <p:ph type="ctrTitle"/>
          </p:nvPr>
        </p:nvSpPr>
        <p:spPr>
          <a:xfrm>
            <a:off x="3024525" y="1371000"/>
            <a:ext cx="34044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BERT usa capas transformer encoder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Número de capas: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Base: 12 capas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Large: 24 capas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75" y="3335700"/>
            <a:ext cx="8539900" cy="7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ctrTitle"/>
          </p:nvPr>
        </p:nvSpPr>
        <p:spPr>
          <a:xfrm>
            <a:off x="154725" y="303100"/>
            <a:ext cx="91440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Clasificador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36" name="Google Shape;236;p29"/>
          <p:cNvSpPr txBox="1"/>
          <p:nvPr>
            <p:ph type="ctrTitle"/>
          </p:nvPr>
        </p:nvSpPr>
        <p:spPr>
          <a:xfrm>
            <a:off x="1969575" y="1046075"/>
            <a:ext cx="55143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Red neuronal adicional que toma el CLS para tareas de clasificación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29"/>
          <p:cNvPicPr preferRelativeResize="0"/>
          <p:nvPr/>
        </p:nvPicPr>
        <p:blipFill rotWithShape="1">
          <a:blip r:embed="rId3">
            <a:alphaModFix/>
          </a:blip>
          <a:srcRect b="3532" l="0" r="5482" t="4479"/>
          <a:stretch/>
        </p:blipFill>
        <p:spPr>
          <a:xfrm>
            <a:off x="2446500" y="2060350"/>
            <a:ext cx="4251000" cy="28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ctrTitle"/>
          </p:nvPr>
        </p:nvSpPr>
        <p:spPr>
          <a:xfrm>
            <a:off x="804550" y="76727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Complejidad Computacional de BERT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3" name="Google Shape;243;p30"/>
          <p:cNvSpPr txBox="1"/>
          <p:nvPr>
            <p:ph type="ctrTitle"/>
          </p:nvPr>
        </p:nvSpPr>
        <p:spPr>
          <a:xfrm>
            <a:off x="1242400" y="2237425"/>
            <a:ext cx="5514300" cy="27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Complejidad alta debido al Multi-Head Attention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Múltiples capas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Gran cantidad de parámetros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El pre entrenamiento también es altamente demandante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Lo hace difícil utilizarlo en máquinas de recuerdos limitados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ctrTitle"/>
          </p:nvPr>
        </p:nvSpPr>
        <p:spPr>
          <a:xfrm>
            <a:off x="804550" y="643500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Técnicas de optimización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9" name="Google Shape;249;p31"/>
          <p:cNvSpPr txBox="1"/>
          <p:nvPr>
            <p:ph type="ctrTitle"/>
          </p:nvPr>
        </p:nvSpPr>
        <p:spPr>
          <a:xfrm>
            <a:off x="384475" y="2476700"/>
            <a:ext cx="24918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Pruning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0" name="Google Shape;250;p31"/>
          <p:cNvSpPr txBox="1"/>
          <p:nvPr>
            <p:ph type="ctrTitle"/>
          </p:nvPr>
        </p:nvSpPr>
        <p:spPr>
          <a:xfrm>
            <a:off x="4686375" y="1689750"/>
            <a:ext cx="39897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Quantization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1" name="Google Shape;251;p31"/>
          <p:cNvSpPr txBox="1"/>
          <p:nvPr>
            <p:ph type="ctrTitle"/>
          </p:nvPr>
        </p:nvSpPr>
        <p:spPr>
          <a:xfrm>
            <a:off x="4900650" y="3237125"/>
            <a:ext cx="39897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Knowledge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ctrTitle"/>
          </p:nvPr>
        </p:nvSpPr>
        <p:spPr>
          <a:xfrm>
            <a:off x="2494000" y="287600"/>
            <a:ext cx="47142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</a:t>
            </a:r>
            <a:r>
              <a:rPr lang="es"/>
              <a:t>ón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50" y="1200800"/>
            <a:ext cx="8744700" cy="32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 rotWithShape="1">
          <a:blip r:embed="rId4">
            <a:alphaModFix/>
          </a:blip>
          <a:srcRect b="25297" l="24841" r="24932" t="20345"/>
          <a:stretch/>
        </p:blipFill>
        <p:spPr>
          <a:xfrm>
            <a:off x="7400905" y="142550"/>
            <a:ext cx="1500120" cy="91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ctrTitle"/>
          </p:nvPr>
        </p:nvSpPr>
        <p:spPr>
          <a:xfrm>
            <a:off x="804550" y="643500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Pruning o Poda de Modelo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7" name="Google Shape;257;p32"/>
          <p:cNvSpPr txBox="1"/>
          <p:nvPr>
            <p:ph type="ctrTitle"/>
          </p:nvPr>
        </p:nvSpPr>
        <p:spPr>
          <a:xfrm>
            <a:off x="1307125" y="1525500"/>
            <a:ext cx="68451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Esta técnica elimina partes del modelo que contribuyen poco al rendimiento o son irrelevantes en la red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Ventajas: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13716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Reducción significativa del número de parámetros y de los tiempos de inferencia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- Desventajas: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	Si no se realiza con cuidado, puede degradar el rendimiento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		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ctrTitle"/>
          </p:nvPr>
        </p:nvSpPr>
        <p:spPr>
          <a:xfrm>
            <a:off x="804550" y="11192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Quantization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3" name="Google Shape;263;p33"/>
          <p:cNvSpPr txBox="1"/>
          <p:nvPr>
            <p:ph type="ctrTitle"/>
          </p:nvPr>
        </p:nvSpPr>
        <p:spPr>
          <a:xfrm>
            <a:off x="804550" y="842050"/>
            <a:ext cx="7815600" cy="3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Reduce la precisión de los pesos y activaciones del modelo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Pasa de 32 bits a 8 bits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Ventajas: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13716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Reducci</a:t>
            </a: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ón del tamaño del modelo en disco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13716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Acelera la inferencia en hardware optimizado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- Desventajas: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	- </a:t>
            </a: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Una cuantización agresiva puede afectar el rendimiento del modelo.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- Dynamic Quantization ajustan la precisión durante la inferencia según el rango de valores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		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ctrTitle"/>
          </p:nvPr>
        </p:nvSpPr>
        <p:spPr>
          <a:xfrm>
            <a:off x="804550" y="11192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Comparación entre los métodos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1075"/>
            <a:ext cx="8839202" cy="3052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ctrTitle"/>
          </p:nvPr>
        </p:nvSpPr>
        <p:spPr>
          <a:xfrm>
            <a:off x="804550" y="324550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Inferencia en Dispositivos Móviles</a:t>
            </a:r>
            <a:endParaRPr b="1" sz="3000"/>
          </a:p>
        </p:txBody>
      </p:sp>
      <p:sp>
        <p:nvSpPr>
          <p:cNvPr id="275" name="Google Shape;275;p35"/>
          <p:cNvSpPr txBox="1"/>
          <p:nvPr>
            <p:ph type="ctrTitle"/>
          </p:nvPr>
        </p:nvSpPr>
        <p:spPr>
          <a:xfrm>
            <a:off x="299700" y="1317925"/>
            <a:ext cx="8544600" cy="24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Limitaciones de memoria RAM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Limitaciones de procesamiento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Limitaciones de almacenamiento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Para superar estos problemas se aplican técnicas como el: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Pruning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Quantization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Knowledge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ctrTitle"/>
          </p:nvPr>
        </p:nvSpPr>
        <p:spPr>
          <a:xfrm>
            <a:off x="804550" y="324550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Inferencia en Dispositivos Móviles</a:t>
            </a:r>
            <a:endParaRPr b="1" sz="3000"/>
          </a:p>
        </p:txBody>
      </p:sp>
      <p:sp>
        <p:nvSpPr>
          <p:cNvPr id="281" name="Google Shape;281;p36"/>
          <p:cNvSpPr/>
          <p:nvPr/>
        </p:nvSpPr>
        <p:spPr>
          <a:xfrm>
            <a:off x="510125" y="1220375"/>
            <a:ext cx="2394600" cy="83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BERT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6"/>
          <p:cNvSpPr/>
          <p:nvPr/>
        </p:nvSpPr>
        <p:spPr>
          <a:xfrm>
            <a:off x="5279525" y="1251275"/>
            <a:ext cx="2394600" cy="83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2. BERT con Pruning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602300" y="3266675"/>
            <a:ext cx="2394600" cy="83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3. Quantization al BERT podado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6"/>
          <p:cNvSpPr/>
          <p:nvPr/>
        </p:nvSpPr>
        <p:spPr>
          <a:xfrm>
            <a:off x="5148975" y="3176100"/>
            <a:ext cx="2394600" cy="83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4. Exportamos el modelo para ser utilizado: Tensorflow, onnx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ctrTitle"/>
          </p:nvPr>
        </p:nvSpPr>
        <p:spPr>
          <a:xfrm>
            <a:off x="804550" y="435950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Código del modelo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5" y="1525500"/>
            <a:ext cx="8775751" cy="26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type="ctrTitle"/>
          </p:nvPr>
        </p:nvSpPr>
        <p:spPr>
          <a:xfrm>
            <a:off x="804550" y="643500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Código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96" name="Google Shape;296;p38"/>
          <p:cNvPicPr preferRelativeResize="0"/>
          <p:nvPr/>
        </p:nvPicPr>
        <p:blipFill rotWithShape="1">
          <a:blip r:embed="rId3">
            <a:alphaModFix/>
          </a:blip>
          <a:srcRect b="17997" l="7477" r="6972" t="19704"/>
          <a:stretch/>
        </p:blipFill>
        <p:spPr>
          <a:xfrm>
            <a:off x="2096400" y="1971675"/>
            <a:ext cx="490537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type="ctrTitle"/>
          </p:nvPr>
        </p:nvSpPr>
        <p:spPr>
          <a:xfrm>
            <a:off x="804550" y="643500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Código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02" name="Google Shape;3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25" y="1421100"/>
            <a:ext cx="8448401" cy="25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ctrTitle"/>
          </p:nvPr>
        </p:nvSpPr>
        <p:spPr>
          <a:xfrm>
            <a:off x="804550" y="643500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Código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550" y="1436600"/>
            <a:ext cx="7672500" cy="3165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type="ctrTitle"/>
          </p:nvPr>
        </p:nvSpPr>
        <p:spPr>
          <a:xfrm>
            <a:off x="804550" y="34952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Código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14" name="Google Shape;314;p41"/>
          <p:cNvPicPr preferRelativeResize="0"/>
          <p:nvPr/>
        </p:nvPicPr>
        <p:blipFill rotWithShape="1">
          <a:blip r:embed="rId3">
            <a:alphaModFix/>
          </a:blip>
          <a:srcRect b="9407" l="4815" r="4151" t="9771"/>
          <a:stretch/>
        </p:blipFill>
        <p:spPr>
          <a:xfrm>
            <a:off x="966638" y="1390175"/>
            <a:ext cx="7348324" cy="320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ctrTitle"/>
          </p:nvPr>
        </p:nvSpPr>
        <p:spPr>
          <a:xfrm>
            <a:off x="2494000" y="287600"/>
            <a:ext cx="47142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BERT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325" y="1080725"/>
            <a:ext cx="5725350" cy="37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2"/>
          <p:cNvPicPr preferRelativeResize="0"/>
          <p:nvPr/>
        </p:nvPicPr>
        <p:blipFill rotWithShape="1">
          <a:blip r:embed="rId3">
            <a:alphaModFix/>
          </a:blip>
          <a:srcRect b="5025" l="5486" r="5307" t="5079"/>
          <a:stretch/>
        </p:blipFill>
        <p:spPr>
          <a:xfrm>
            <a:off x="2793275" y="272325"/>
            <a:ext cx="4030050" cy="474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3"/>
          <p:cNvPicPr preferRelativeResize="0"/>
          <p:nvPr/>
        </p:nvPicPr>
        <p:blipFill rotWithShape="1">
          <a:blip r:embed="rId3">
            <a:alphaModFix/>
          </a:blip>
          <a:srcRect b="2707" l="2160" r="2655" t="2613"/>
          <a:stretch/>
        </p:blipFill>
        <p:spPr>
          <a:xfrm>
            <a:off x="1967238" y="136925"/>
            <a:ext cx="5209525" cy="460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4"/>
          <p:cNvPicPr preferRelativeResize="0"/>
          <p:nvPr/>
        </p:nvPicPr>
        <p:blipFill rotWithShape="1">
          <a:blip r:embed="rId3">
            <a:alphaModFix/>
          </a:blip>
          <a:srcRect b="14175" l="6474" r="5318" t="13793"/>
          <a:stretch/>
        </p:blipFill>
        <p:spPr>
          <a:xfrm>
            <a:off x="1228725" y="1173550"/>
            <a:ext cx="668655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5"/>
          <p:cNvPicPr preferRelativeResize="0"/>
          <p:nvPr/>
        </p:nvPicPr>
        <p:blipFill rotWithShape="1">
          <a:blip r:embed="rId3">
            <a:alphaModFix/>
          </a:blip>
          <a:srcRect b="5017" l="3488" r="2491" t="5393"/>
          <a:stretch/>
        </p:blipFill>
        <p:spPr>
          <a:xfrm>
            <a:off x="543625" y="405500"/>
            <a:ext cx="8056751" cy="41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6"/>
          <p:cNvPicPr preferRelativeResize="0"/>
          <p:nvPr/>
        </p:nvPicPr>
        <p:blipFill rotWithShape="1">
          <a:blip r:embed="rId3">
            <a:alphaModFix/>
          </a:blip>
          <a:srcRect b="17088" l="4979" r="4490" t="15073"/>
          <a:stretch/>
        </p:blipFill>
        <p:spPr>
          <a:xfrm>
            <a:off x="2172350" y="1661025"/>
            <a:ext cx="5191125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/>
          <p:nvPr>
            <p:ph type="ctrTitle"/>
          </p:nvPr>
        </p:nvSpPr>
        <p:spPr>
          <a:xfrm>
            <a:off x="804550" y="643500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Exportación del Modelo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45" name="Google Shape;345;p47"/>
          <p:cNvPicPr preferRelativeResize="0"/>
          <p:nvPr/>
        </p:nvPicPr>
        <p:blipFill rotWithShape="1">
          <a:blip r:embed="rId3">
            <a:alphaModFix/>
          </a:blip>
          <a:srcRect b="5937" l="2660" r="3318" t="4239"/>
          <a:stretch/>
        </p:blipFill>
        <p:spPr>
          <a:xfrm>
            <a:off x="1904550" y="1525500"/>
            <a:ext cx="539115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type="ctrTitle"/>
          </p:nvPr>
        </p:nvSpPr>
        <p:spPr>
          <a:xfrm>
            <a:off x="814675" y="167625"/>
            <a:ext cx="76725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Código para inferencia en Dispositivos Móviles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51" name="Google Shape;351;p48"/>
          <p:cNvPicPr preferRelativeResize="0"/>
          <p:nvPr/>
        </p:nvPicPr>
        <p:blipFill rotWithShape="1">
          <a:blip r:embed="rId3">
            <a:alphaModFix/>
          </a:blip>
          <a:srcRect b="6473" l="3988" r="4318" t="6281"/>
          <a:stretch/>
        </p:blipFill>
        <p:spPr>
          <a:xfrm>
            <a:off x="2221275" y="1537175"/>
            <a:ext cx="4749750" cy="33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9"/>
          <p:cNvPicPr preferRelativeResize="0"/>
          <p:nvPr/>
        </p:nvPicPr>
        <p:blipFill rotWithShape="1">
          <a:blip r:embed="rId3">
            <a:alphaModFix/>
          </a:blip>
          <a:srcRect b="5447" l="4484" r="3990" t="5687"/>
          <a:stretch/>
        </p:blipFill>
        <p:spPr>
          <a:xfrm>
            <a:off x="2117275" y="395400"/>
            <a:ext cx="5067300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0"/>
          <p:cNvPicPr preferRelativeResize="0"/>
          <p:nvPr/>
        </p:nvPicPr>
        <p:blipFill rotWithShape="1">
          <a:blip r:embed="rId3">
            <a:alphaModFix/>
          </a:blip>
          <a:srcRect b="46478" l="8996" r="4834" t="6531"/>
          <a:stretch/>
        </p:blipFill>
        <p:spPr>
          <a:xfrm>
            <a:off x="2099750" y="258812"/>
            <a:ext cx="4637250" cy="46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/>
          <p:nvPr>
            <p:ph type="ctrTitle"/>
          </p:nvPr>
        </p:nvSpPr>
        <p:spPr>
          <a:xfrm>
            <a:off x="804550" y="34952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Resultados - Antes del pruning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67" name="Google Shape;3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63" y="1618325"/>
            <a:ext cx="8367875" cy="26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ctrTitle"/>
          </p:nvPr>
        </p:nvSpPr>
        <p:spPr>
          <a:xfrm>
            <a:off x="2127375" y="3258225"/>
            <a:ext cx="66531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Entrenamiento de Bert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/>
          <p:nvPr>
            <p:ph type="ctrTitle"/>
          </p:nvPr>
        </p:nvSpPr>
        <p:spPr>
          <a:xfrm>
            <a:off x="804550" y="34952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Resultados - Antes del pruning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73" name="Google Shape;373;p52"/>
          <p:cNvPicPr preferRelativeResize="0"/>
          <p:nvPr/>
        </p:nvPicPr>
        <p:blipFill rotWithShape="1">
          <a:blip r:embed="rId3">
            <a:alphaModFix/>
          </a:blip>
          <a:srcRect b="12050" l="7145" r="6973" t="28966"/>
          <a:stretch/>
        </p:blipFill>
        <p:spPr>
          <a:xfrm>
            <a:off x="804550" y="1312800"/>
            <a:ext cx="7241600" cy="29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/>
          <p:cNvSpPr txBox="1"/>
          <p:nvPr>
            <p:ph type="ctrTitle"/>
          </p:nvPr>
        </p:nvSpPr>
        <p:spPr>
          <a:xfrm>
            <a:off x="804550" y="34952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Resultados - Luego del pruning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79" name="Google Shape;37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50" y="1885275"/>
            <a:ext cx="8769775" cy="19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"/>
          <p:cNvSpPr txBox="1"/>
          <p:nvPr>
            <p:ph type="ctrTitle"/>
          </p:nvPr>
        </p:nvSpPr>
        <p:spPr>
          <a:xfrm>
            <a:off x="804550" y="34952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Resultados - Luego del pruning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85" name="Google Shape;385;p54"/>
          <p:cNvPicPr preferRelativeResize="0"/>
          <p:nvPr/>
        </p:nvPicPr>
        <p:blipFill rotWithShape="1">
          <a:blip r:embed="rId3">
            <a:alphaModFix/>
          </a:blip>
          <a:srcRect b="11107" l="6810" r="6646" t="12075"/>
          <a:stretch/>
        </p:blipFill>
        <p:spPr>
          <a:xfrm>
            <a:off x="1435638" y="1544875"/>
            <a:ext cx="641032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/>
          <p:nvPr>
            <p:ph type="ctrTitle"/>
          </p:nvPr>
        </p:nvSpPr>
        <p:spPr>
          <a:xfrm>
            <a:off x="804550" y="34952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Resultados - Luego de aplicar Quantization al BERT podado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91" name="Google Shape;391;p55"/>
          <p:cNvPicPr preferRelativeResize="0"/>
          <p:nvPr/>
        </p:nvPicPr>
        <p:blipFill rotWithShape="1">
          <a:blip r:embed="rId3">
            <a:alphaModFix/>
          </a:blip>
          <a:srcRect b="17135" l="10462" r="10635" t="17135"/>
          <a:stretch/>
        </p:blipFill>
        <p:spPr>
          <a:xfrm>
            <a:off x="2081225" y="1974900"/>
            <a:ext cx="4524375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/>
          <p:nvPr>
            <p:ph type="ctrTitle"/>
          </p:nvPr>
        </p:nvSpPr>
        <p:spPr>
          <a:xfrm>
            <a:off x="809625" y="187525"/>
            <a:ext cx="76725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Comparación de resultados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BERT vs Pruning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97" name="Google Shape;397;p56"/>
          <p:cNvPicPr preferRelativeResize="0"/>
          <p:nvPr/>
        </p:nvPicPr>
        <p:blipFill rotWithShape="1">
          <a:blip r:embed="rId3">
            <a:alphaModFix/>
          </a:blip>
          <a:srcRect b="12050" l="16122" r="14859" t="28966"/>
          <a:stretch/>
        </p:blipFill>
        <p:spPr>
          <a:xfrm>
            <a:off x="147950" y="2052875"/>
            <a:ext cx="4218330" cy="21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6"/>
          <p:cNvPicPr preferRelativeResize="0"/>
          <p:nvPr/>
        </p:nvPicPr>
        <p:blipFill rotWithShape="1">
          <a:blip r:embed="rId4">
            <a:alphaModFix/>
          </a:blip>
          <a:srcRect b="19950" l="17062" r="14217" t="31200"/>
          <a:stretch/>
        </p:blipFill>
        <p:spPr>
          <a:xfrm>
            <a:off x="4261450" y="2956325"/>
            <a:ext cx="4710675" cy="19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6"/>
          <p:cNvSpPr txBox="1"/>
          <p:nvPr>
            <p:ph type="ctrTitle"/>
          </p:nvPr>
        </p:nvSpPr>
        <p:spPr>
          <a:xfrm>
            <a:off x="592375" y="1671275"/>
            <a:ext cx="2491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000"/>
              <a:t>Antes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00"/>
          </a:p>
        </p:txBody>
      </p:sp>
      <p:sp>
        <p:nvSpPr>
          <p:cNvPr id="400" name="Google Shape;400;p56"/>
          <p:cNvSpPr txBox="1"/>
          <p:nvPr>
            <p:ph type="ctrTitle"/>
          </p:nvPr>
        </p:nvSpPr>
        <p:spPr>
          <a:xfrm>
            <a:off x="5529275" y="2453225"/>
            <a:ext cx="24918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000"/>
              <a:t>Después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7"/>
          <p:cNvSpPr txBox="1"/>
          <p:nvPr>
            <p:ph type="ctrTitle"/>
          </p:nvPr>
        </p:nvSpPr>
        <p:spPr>
          <a:xfrm>
            <a:off x="809625" y="187525"/>
            <a:ext cx="76725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Comparación de resultados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Pruning vs Quantization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406" name="Google Shape;406;p57"/>
          <p:cNvPicPr preferRelativeResize="0"/>
          <p:nvPr/>
        </p:nvPicPr>
        <p:blipFill rotWithShape="1">
          <a:blip r:embed="rId3">
            <a:alphaModFix/>
          </a:blip>
          <a:srcRect b="19950" l="17062" r="14217" t="31200"/>
          <a:stretch/>
        </p:blipFill>
        <p:spPr>
          <a:xfrm>
            <a:off x="130400" y="2042761"/>
            <a:ext cx="4361425" cy="18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7"/>
          <p:cNvSpPr txBox="1"/>
          <p:nvPr>
            <p:ph type="ctrTitle"/>
          </p:nvPr>
        </p:nvSpPr>
        <p:spPr>
          <a:xfrm>
            <a:off x="1012550" y="1584900"/>
            <a:ext cx="2165400" cy="4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000"/>
              <a:t>Antes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00"/>
          </a:p>
        </p:txBody>
      </p:sp>
      <p:sp>
        <p:nvSpPr>
          <p:cNvPr id="408" name="Google Shape;408;p57"/>
          <p:cNvSpPr txBox="1"/>
          <p:nvPr>
            <p:ph type="ctrTitle"/>
          </p:nvPr>
        </p:nvSpPr>
        <p:spPr>
          <a:xfrm>
            <a:off x="5588300" y="2516375"/>
            <a:ext cx="24918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1800"/>
              <a:t>Después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00"/>
          </a:p>
        </p:txBody>
      </p:sp>
      <p:pic>
        <p:nvPicPr>
          <p:cNvPr id="409" name="Google Shape;409;p57"/>
          <p:cNvPicPr preferRelativeResize="0"/>
          <p:nvPr/>
        </p:nvPicPr>
        <p:blipFill rotWithShape="1">
          <a:blip r:embed="rId4">
            <a:alphaModFix/>
          </a:blip>
          <a:srcRect b="17135" l="10462" r="10635" t="17135"/>
          <a:stretch/>
        </p:blipFill>
        <p:spPr>
          <a:xfrm>
            <a:off x="4653487" y="2880875"/>
            <a:ext cx="4361425" cy="21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/>
          <p:nvPr>
            <p:ph type="ctrTitle"/>
          </p:nvPr>
        </p:nvSpPr>
        <p:spPr>
          <a:xfrm>
            <a:off x="804550" y="34952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Comparación de resultados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415" name="Google Shape;4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38" y="1007950"/>
            <a:ext cx="7986925" cy="39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"/>
          <p:cNvSpPr txBox="1"/>
          <p:nvPr>
            <p:ph type="ctrTitle"/>
          </p:nvPr>
        </p:nvSpPr>
        <p:spPr>
          <a:xfrm>
            <a:off x="804550" y="26887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Conclusión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1" name="Google Shape;421;p59"/>
          <p:cNvSpPr txBox="1"/>
          <p:nvPr>
            <p:ph type="ctrTitle"/>
          </p:nvPr>
        </p:nvSpPr>
        <p:spPr>
          <a:xfrm>
            <a:off x="1149450" y="1064800"/>
            <a:ext cx="6845100" cy="3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El pruning ha logrado hacer que el modelo sea más rápido, reduciendo el tiempo de ejecución, aumentando el número de muestras y pasos procesados por segundo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El pruning es una técnica recomendada para poder optimizar BERT y utilizarlo en dispositivos de bajo recursos como dispositivos móviles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La quantization, aplicada al modelo podado, demuestra ser una técnica complementaria fundamental para mejorar tanto la eficiencia computacional como el rendimiento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0"/>
          <p:cNvSpPr txBox="1"/>
          <p:nvPr>
            <p:ph type="ctrTitle"/>
          </p:nvPr>
        </p:nvSpPr>
        <p:spPr>
          <a:xfrm>
            <a:off x="804550" y="268875"/>
            <a:ext cx="76725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Conclusión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7" name="Google Shape;427;p60"/>
          <p:cNvSpPr txBox="1"/>
          <p:nvPr>
            <p:ph type="ctrTitle"/>
          </p:nvPr>
        </p:nvSpPr>
        <p:spPr>
          <a:xfrm>
            <a:off x="1149450" y="1064800"/>
            <a:ext cx="6845100" cy="3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-"/>
            </a:pPr>
            <a:r>
              <a:rPr lang="es" sz="2100">
                <a:latin typeface="Calibri"/>
                <a:ea typeface="Calibri"/>
                <a:cs typeface="Calibri"/>
                <a:sym typeface="Calibri"/>
              </a:rPr>
              <a:t>Relevancia en las técnicas: La combinación de pruning y quantization no solo permite obtener un modelo más ligero y rápido, sino que también lo hace adecuado para su implementación en dispositivos con recursos limitados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ctrTitle"/>
          </p:nvPr>
        </p:nvSpPr>
        <p:spPr>
          <a:xfrm>
            <a:off x="1245450" y="535150"/>
            <a:ext cx="66531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Pre Entrenamiento</a:t>
            </a:r>
            <a:endParaRPr b="1"/>
          </a:p>
        </p:txBody>
      </p:sp>
      <p:sp>
        <p:nvSpPr>
          <p:cNvPr id="159" name="Google Shape;159;p17"/>
          <p:cNvSpPr txBox="1"/>
          <p:nvPr>
            <p:ph type="ctrTitle"/>
          </p:nvPr>
        </p:nvSpPr>
        <p:spPr>
          <a:xfrm>
            <a:off x="2955175" y="1448350"/>
            <a:ext cx="30618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MLM</a:t>
            </a:r>
            <a:endParaRPr b="1"/>
          </a:p>
        </p:txBody>
      </p:sp>
      <p:sp>
        <p:nvSpPr>
          <p:cNvPr id="160" name="Google Shape;160;p17"/>
          <p:cNvSpPr txBox="1"/>
          <p:nvPr>
            <p:ph type="ctrTitle"/>
          </p:nvPr>
        </p:nvSpPr>
        <p:spPr>
          <a:xfrm>
            <a:off x="1343750" y="2361550"/>
            <a:ext cx="7133400" cy="21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600">
                <a:latin typeface="Arial"/>
                <a:ea typeface="Arial"/>
                <a:cs typeface="Arial"/>
                <a:sym typeface="Arial"/>
              </a:rPr>
              <a:t>Frase de entrada: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>
                <a:latin typeface="Arial"/>
                <a:ea typeface="Arial"/>
                <a:cs typeface="Arial"/>
                <a:sym typeface="Arial"/>
              </a:rPr>
              <a:t>"El cielo está muy [MASK] hoy."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" sz="1600">
                <a:latin typeface="Arial"/>
                <a:ea typeface="Arial"/>
                <a:cs typeface="Arial"/>
                <a:sym typeface="Arial"/>
              </a:rPr>
              <a:t>Resultado esperado (al completar la palabra faltante):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s" sz="1600">
                <a:latin typeface="Arial"/>
                <a:ea typeface="Arial"/>
                <a:cs typeface="Arial"/>
                <a:sym typeface="Arial"/>
              </a:rPr>
              <a:t>"El cielo está muy </a:t>
            </a:r>
            <a:r>
              <a:rPr b="1" lang="es" sz="1600">
                <a:latin typeface="Arial"/>
                <a:ea typeface="Arial"/>
                <a:cs typeface="Arial"/>
                <a:sym typeface="Arial"/>
              </a:rPr>
              <a:t>azul</a:t>
            </a:r>
            <a:r>
              <a:rPr lang="es" sz="1600">
                <a:latin typeface="Arial"/>
                <a:ea typeface="Arial"/>
                <a:cs typeface="Arial"/>
                <a:sym typeface="Arial"/>
              </a:rPr>
              <a:t> hoy."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s" sz="1600">
                <a:latin typeface="Arial"/>
                <a:ea typeface="Arial"/>
                <a:cs typeface="Arial"/>
                <a:sym typeface="Arial"/>
              </a:rPr>
              <a:t>"El cielo está muy </a:t>
            </a:r>
            <a:r>
              <a:rPr b="1" lang="es" sz="1600">
                <a:latin typeface="Arial"/>
                <a:ea typeface="Arial"/>
                <a:cs typeface="Arial"/>
                <a:sym typeface="Arial"/>
              </a:rPr>
              <a:t>nublado</a:t>
            </a:r>
            <a:r>
              <a:rPr lang="es" sz="1600">
                <a:latin typeface="Arial"/>
                <a:ea typeface="Arial"/>
                <a:cs typeface="Arial"/>
                <a:sym typeface="Arial"/>
              </a:rPr>
              <a:t> hoy."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s" sz="1600">
                <a:latin typeface="Arial"/>
                <a:ea typeface="Arial"/>
                <a:cs typeface="Arial"/>
                <a:sym typeface="Arial"/>
              </a:rPr>
              <a:t>"El cielo está muy </a:t>
            </a:r>
            <a:r>
              <a:rPr b="1" lang="es" sz="1600">
                <a:latin typeface="Arial"/>
                <a:ea typeface="Arial"/>
                <a:cs typeface="Arial"/>
                <a:sym typeface="Arial"/>
              </a:rPr>
              <a:t>claro</a:t>
            </a:r>
            <a:r>
              <a:rPr lang="es" sz="1600">
                <a:latin typeface="Arial"/>
                <a:ea typeface="Arial"/>
                <a:cs typeface="Arial"/>
                <a:sym typeface="Arial"/>
              </a:rPr>
              <a:t> hoy."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ctrTitle"/>
          </p:nvPr>
        </p:nvSpPr>
        <p:spPr>
          <a:xfrm>
            <a:off x="1245450" y="194750"/>
            <a:ext cx="66531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Entrenamiento para tarea específica - </a:t>
            </a:r>
            <a:r>
              <a:rPr b="1" lang="es"/>
              <a:t>Fine tuning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13" y="1449700"/>
            <a:ext cx="8806575" cy="33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ctrTitle"/>
          </p:nvPr>
        </p:nvSpPr>
        <p:spPr>
          <a:xfrm>
            <a:off x="1245450" y="334025"/>
            <a:ext cx="66531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Arquitectura</a:t>
            </a:r>
            <a:endParaRPr b="1"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75" y="1658324"/>
            <a:ext cx="3530600" cy="22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675" y="1376400"/>
            <a:ext cx="4752625" cy="30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ctrTitle"/>
          </p:nvPr>
        </p:nvSpPr>
        <p:spPr>
          <a:xfrm>
            <a:off x="1245450" y="334025"/>
            <a:ext cx="66531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Arquitectura</a:t>
            </a:r>
            <a:endParaRPr b="1"/>
          </a:p>
        </p:txBody>
      </p:sp>
      <p:pic>
        <p:nvPicPr>
          <p:cNvPr id="179" name="Google Shape;179;p20"/>
          <p:cNvPicPr preferRelativeResize="0"/>
          <p:nvPr/>
        </p:nvPicPr>
        <p:blipFill rotWithShape="1">
          <a:blip r:embed="rId3">
            <a:alphaModFix/>
          </a:blip>
          <a:srcRect b="0" l="0" r="-3466" t="63387"/>
          <a:stretch/>
        </p:blipFill>
        <p:spPr>
          <a:xfrm>
            <a:off x="1882350" y="2560200"/>
            <a:ext cx="5681801" cy="15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2350" y="1674375"/>
            <a:ext cx="541020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ctrTitle"/>
          </p:nvPr>
        </p:nvSpPr>
        <p:spPr>
          <a:xfrm>
            <a:off x="1245450" y="411400"/>
            <a:ext cx="66531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Entradas del modelo</a:t>
            </a:r>
            <a:endParaRPr b="1"/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337" y="1216275"/>
            <a:ext cx="5847338" cy="36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